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86E6"/>
    <a:srgbClr val="EFFC70"/>
    <a:srgbClr val="FF9966"/>
    <a:srgbClr val="FF9933"/>
    <a:srgbClr val="FF7C80"/>
    <a:srgbClr val="FFFD91"/>
    <a:srgbClr val="97E45E"/>
    <a:srgbClr val="89EAF7"/>
    <a:srgbClr val="FA7E99"/>
    <a:srgbClr val="E66B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8609" tIns="49304" rIns="98609" bIns="49304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8609" tIns="49304" rIns="98609" bIns="49304" rtlCol="0"/>
          <a:lstStyle>
            <a:lvl1pPr algn="r">
              <a:defRPr sz="1300"/>
            </a:lvl1pPr>
          </a:lstStyle>
          <a:p>
            <a:fld id="{7D489E5B-6520-401C-8AB4-5D5F97DCBD6E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609" tIns="49304" rIns="98609" bIns="4930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8609" tIns="49304" rIns="98609" bIns="4930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8609" tIns="49304" rIns="98609" bIns="49304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8609" tIns="49304" rIns="98609" bIns="49304" rtlCol="0" anchor="b"/>
          <a:lstStyle>
            <a:lvl1pPr algn="r">
              <a:defRPr sz="1300"/>
            </a:lvl1pPr>
          </a:lstStyle>
          <a:p>
            <a:fld id="{09B87057-0F37-42B5-B7D3-D395D17495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234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87057-0F37-42B5-B7D3-D395D174958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785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379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96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057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216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721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965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441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31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967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809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332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DCD74-B3AA-4E1A-AAB9-36F255907056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E01B3-8473-4455-A18C-2BEF952AE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371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hyperlink" Target="https://www.eric.org.uk/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9439" y="49122"/>
            <a:ext cx="11565925" cy="89255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Getting </a:t>
            </a:r>
            <a:r>
              <a:rPr lang="en-GB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Ready </a:t>
            </a:r>
            <a:r>
              <a:rPr lang="en-GB" sz="28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</a:t>
            </a:r>
            <a:r>
              <a:rPr lang="en-GB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 </a:t>
            </a:r>
            <a:r>
              <a:rPr lang="en-GB" sz="28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r>
              <a:rPr lang="en-GB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oileting </a:t>
            </a:r>
          </a:p>
          <a:p>
            <a:pPr algn="ctr"/>
            <a:r>
              <a:rPr lang="en-GB" sz="24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Children with Additional Needs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54227" y="4080587"/>
            <a:ext cx="4759643" cy="209288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6. Develop Toilet Awareness – </a:t>
            </a:r>
            <a:r>
              <a:rPr lang="en-GB" sz="1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</a:t>
            </a:r>
            <a:r>
              <a:rPr lang="en-GB" sz="16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etting your child involved</a:t>
            </a:r>
          </a:p>
          <a:p>
            <a:endParaRPr lang="en-GB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Get your child involved with the nappy changing process.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Change your child standing up where possible.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Use your hand over their hand when changing and wiping them.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Get them to help with their clothing.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When you’ve finished, wash your hands together.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836" y="1263853"/>
            <a:ext cx="3565976" cy="2739211"/>
          </a:xfrm>
          <a:prstGeom prst="rect">
            <a:avLst/>
          </a:prstGeom>
          <a:solidFill>
            <a:srgbClr val="89EAF7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b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 Good Role Modelling </a:t>
            </a:r>
            <a:endParaRPr lang="en-GB" sz="1600" b="1" u="sng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1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Children learn by watching and copying others.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 use the toilet, leave the door open and allow your child to observe you.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Encourage family members to get involved.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Encourage boys to sit for a wee – this will help them when going for a poo.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93088" y="1256448"/>
            <a:ext cx="3023145" cy="2739211"/>
          </a:xfrm>
          <a:prstGeom prst="rect">
            <a:avLst/>
          </a:prstGeom>
          <a:solidFill>
            <a:srgbClr val="FA7E99"/>
          </a:solidFill>
          <a:ln>
            <a:solidFill>
              <a:srgbClr val="C0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b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Talk </a:t>
            </a:r>
            <a:r>
              <a:rPr lang="en-GB" sz="1600" b="1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r>
              <a:rPr lang="en-GB" sz="1600" b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bout Wee and Poo</a:t>
            </a:r>
          </a:p>
          <a:p>
            <a:endParaRPr lang="en-GB" sz="1600" u="sng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Choose the terms you want to use.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Ask everyone who looks after your child to use the same words.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Tell your child if their nappy is wet or dry when you change them.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(Talk to your child about what their  wee and/or poo contains)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223638" y="1281650"/>
            <a:ext cx="2817565" cy="1877437"/>
          </a:xfrm>
          <a:prstGeom prst="rect">
            <a:avLst/>
          </a:prstGeom>
          <a:solidFill>
            <a:srgbClr val="FF9966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  Use Visuals</a:t>
            </a:r>
          </a:p>
          <a:p>
            <a:r>
              <a:rPr lang="en-GB" sz="1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GB" sz="1600" u="sng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 toileting picture books together.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Use picture symbols and schedules to let your child know its toilet time.</a:t>
            </a:r>
            <a:endParaRPr lang="en-GB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63265" y="1248184"/>
            <a:ext cx="2413341" cy="2554545"/>
          </a:xfrm>
          <a:prstGeom prst="rect">
            <a:avLst/>
          </a:prstGeom>
          <a:solidFill>
            <a:srgbClr val="97E45E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 Associating Wee and Poo with the Toilet </a:t>
            </a:r>
          </a:p>
          <a:p>
            <a:endParaRPr lang="en-GB" sz="1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 your child by always changing their nappies in the bathroom.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Empty their poo into the toilet and flush it away.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Get your child to help you.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394" y="4087620"/>
            <a:ext cx="2738923" cy="2123658"/>
          </a:xfrm>
          <a:prstGeom prst="rect">
            <a:avLst/>
          </a:prstGeom>
          <a:solidFill>
            <a:srgbClr val="FFCCFF"/>
          </a:solidFill>
          <a:ln>
            <a:solidFill>
              <a:srgbClr val="FB7DEC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 Get your Child </a:t>
            </a:r>
            <a:r>
              <a:rPr lang="en-GB" sz="1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r>
              <a:rPr lang="en-GB" sz="16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otivated </a:t>
            </a:r>
          </a:p>
          <a:p>
            <a:endParaRPr lang="en-GB" b="1" u="sng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Make it fun for your child.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Reward all 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successes, even the small </a:t>
            </a: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ones.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Plan a reward system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for example a sticker chart. </a:t>
            </a:r>
            <a:endParaRPr lang="en-GB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8190">
            <a:off x="2486355" y="4244832"/>
            <a:ext cx="713082" cy="7130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71" y="6458466"/>
            <a:ext cx="1163272" cy="32187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694549" y="4145621"/>
            <a:ext cx="4445768" cy="2092881"/>
          </a:xfrm>
          <a:prstGeom prst="rect">
            <a:avLst/>
          </a:prstGeom>
          <a:solidFill>
            <a:srgbClr val="CB86E6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7. Seek Advice and Support </a:t>
            </a:r>
          </a:p>
          <a:p>
            <a:endParaRPr lang="en-GB" sz="1600" u="sng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Talk to your health visitor or school nurse – they can give advice about toileting.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 you think your child is constipated – contact your GP.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ERIC’s resource guide to Bowel Problems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 The ‘Poo Goes Home to Pooland’ App is good to use with your child.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605" y="-3805"/>
            <a:ext cx="666319" cy="936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6941" y="59028"/>
            <a:ext cx="1158423" cy="38693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111" y="3252842"/>
            <a:ext cx="1570444" cy="758825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972" y="6008045"/>
            <a:ext cx="1106990" cy="84427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763" y="3372956"/>
            <a:ext cx="818875" cy="714664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74669" y="5995835"/>
            <a:ext cx="785854" cy="653354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loud Callout 3"/>
          <p:cNvSpPr/>
          <p:nvPr/>
        </p:nvSpPr>
        <p:spPr>
          <a:xfrm rot="21169654">
            <a:off x="1599256" y="6000839"/>
            <a:ext cx="1339993" cy="840593"/>
          </a:xfrm>
          <a:prstGeom prst="cloudCallout">
            <a:avLst>
              <a:gd name="adj1" fmla="val -94779"/>
              <a:gd name="adj2" fmla="val -51987"/>
            </a:avLst>
          </a:prstGeom>
          <a:solidFill>
            <a:srgbClr val="FFFD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patient</a:t>
            </a:r>
            <a:endParaRPr lang="en-GB" sz="1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89967" y="30096"/>
            <a:ext cx="2180160" cy="883946"/>
          </a:xfrm>
          <a:prstGeom prst="cloudCallout">
            <a:avLst>
              <a:gd name="adj1" fmla="val 58097"/>
              <a:gd name="adj2" fmla="val -23293"/>
            </a:avLst>
          </a:prstGeom>
          <a:solidFill>
            <a:srgbClr val="97E4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Helping your child to be ready for the toilet can take a long time </a:t>
            </a:r>
            <a:endParaRPr lang="en-GB" sz="105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18598" y="-15803"/>
            <a:ext cx="656544" cy="923538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 rot="538362">
            <a:off x="9088101" y="44146"/>
            <a:ext cx="1743716" cy="998127"/>
          </a:xfrm>
          <a:prstGeom prst="cloudCallout">
            <a:avLst>
              <a:gd name="adj1" fmla="val -60041"/>
              <a:gd name="adj2" fmla="val -6755"/>
            </a:avLst>
          </a:prstGeom>
          <a:solidFill>
            <a:srgbClr val="89EAF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Remember</a:t>
            </a:r>
            <a:r>
              <a:rPr lang="en-GB" sz="9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</a:t>
            </a:r>
            <a:endParaRPr lang="en-GB" sz="9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9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 </a:t>
            </a:r>
            <a:r>
              <a:rPr lang="en-GB" sz="9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will need to go at a slower pace that suits your child’s needs and difficulties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64" y="3459083"/>
            <a:ext cx="899392" cy="8016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56"/>
          <a:stretch/>
        </p:blipFill>
        <p:spPr>
          <a:xfrm>
            <a:off x="7543085" y="3592101"/>
            <a:ext cx="1003785" cy="668633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284" y="3250114"/>
            <a:ext cx="1660272" cy="8044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743990" y="6097969"/>
            <a:ext cx="3253429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900" dirty="0" smtClean="0"/>
              <a:t>Adapted from ERIC.  </a:t>
            </a:r>
          </a:p>
          <a:p>
            <a:r>
              <a:rPr lang="en-GB" sz="900" dirty="0" smtClean="0"/>
              <a:t>Visit the Eric website: </a:t>
            </a:r>
            <a:r>
              <a:rPr lang="en-GB" sz="900" dirty="0" smtClean="0">
                <a:hlinkClick r:id="rId15"/>
              </a:rPr>
              <a:t>https://www.eric.org.uk/</a:t>
            </a:r>
            <a:endParaRPr lang="en-GB" sz="900" dirty="0" smtClean="0"/>
          </a:p>
          <a:p>
            <a:r>
              <a:rPr lang="en-GB" sz="900" dirty="0" smtClean="0"/>
              <a:t>January 2020 – Version 1.3</a:t>
            </a:r>
          </a:p>
          <a:p>
            <a:r>
              <a:rPr lang="en-GB" sz="900" dirty="0" smtClean="0"/>
              <a:t>Specialist Nurses for Children with Additional </a:t>
            </a:r>
            <a:r>
              <a:rPr lang="en-GB" sz="900" dirty="0"/>
              <a:t>N</a:t>
            </a:r>
            <a:r>
              <a:rPr lang="en-GB" sz="900" dirty="0" smtClean="0"/>
              <a:t>eeds </a:t>
            </a:r>
            <a:r>
              <a:rPr lang="en-GB" sz="900" dirty="0"/>
              <a:t>T</a:t>
            </a:r>
            <a:r>
              <a:rPr lang="en-GB" sz="900" dirty="0" smtClean="0"/>
              <a:t>eam.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458234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1640</TotalTime>
  <Words>393</Words>
  <Application>Microsoft Office PowerPoint</Application>
  <PresentationFormat>Widescreen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Aneurin Bevan University Health Board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Dilger (Aneurin Bevan UHB - Community Nursing)</dc:creator>
  <cp:lastModifiedBy>Deb Jones (Aneurin Bevan UHB - Children's Centre)</cp:lastModifiedBy>
  <cp:revision>78</cp:revision>
  <cp:lastPrinted>2020-03-05T11:15:28Z</cp:lastPrinted>
  <dcterms:created xsi:type="dcterms:W3CDTF">2019-10-24T09:12:09Z</dcterms:created>
  <dcterms:modified xsi:type="dcterms:W3CDTF">2020-03-05T11:17:21Z</dcterms:modified>
</cp:coreProperties>
</file>